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42" r:id="rId6"/>
    <p:sldId id="331" r:id="rId7"/>
    <p:sldId id="335" r:id="rId8"/>
    <p:sldId id="338" r:id="rId9"/>
    <p:sldId id="328" r:id="rId10"/>
    <p:sldId id="334" r:id="rId11"/>
    <p:sldId id="343" r:id="rId12"/>
    <p:sldId id="344" r:id="rId13"/>
    <p:sldId id="345" r:id="rId14"/>
    <p:sldId id="346" r:id="rId15"/>
    <p:sldId id="347" r:id="rId16"/>
    <p:sldId id="351" r:id="rId17"/>
    <p:sldId id="348" r:id="rId18"/>
    <p:sldId id="349" r:id="rId19"/>
    <p:sldId id="350" r:id="rId20"/>
    <p:sldId id="332" r:id="rId21"/>
    <p:sldId id="268" r:id="rId2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88539" autoAdjust="0"/>
  </p:normalViewPr>
  <p:slideViewPr>
    <p:cSldViewPr>
      <p:cViewPr varScale="1">
        <p:scale>
          <a:sx n="87" d="100"/>
          <a:sy n="87" d="100"/>
        </p:scale>
        <p:origin x="108" y="504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3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5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=""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179913" y="18864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 충북대 산업인공지능학과 」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2022. 03.  08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학위 논문 진행사항 및 향후 계획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2020254005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 성 </a:t>
            </a:r>
            <a:r>
              <a:rPr lang="ko-KR" altLang="en-US" sz="2400" kern="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웅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3. </a:t>
            </a:r>
            <a:r>
              <a:rPr lang="en-US" altLang="ko-KR" sz="2000" b="1" dirty="0" err="1" smtClean="0">
                <a:latin typeface="+mn-ea"/>
              </a:rPr>
              <a:t>EfficientNet</a:t>
            </a:r>
            <a:r>
              <a:rPr lang="ko-KR" altLang="en-US" sz="2000" b="1" dirty="0" smtClean="0">
                <a:latin typeface="+mn-ea"/>
              </a:rPr>
              <a:t>을 사용한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테스트 </a:t>
            </a:r>
            <a:r>
              <a:rPr lang="en-US" altLang="ko-KR" sz="2000" b="1" dirty="0" smtClean="0">
                <a:latin typeface="+mn-ea"/>
              </a:rPr>
              <a:t>- 1</a:t>
            </a:r>
            <a:r>
              <a:rPr lang="ko-KR" altLang="en-US" sz="2000" b="1" dirty="0" smtClean="0">
                <a:latin typeface="+mn-ea"/>
              </a:rPr>
              <a:t>차 테스트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기본 모델을 사용하여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 테스트를 진행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- 200 epoch, batch-size : 64,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최적화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Adam,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손실 함수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CrossEntropy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2216780"/>
            <a:ext cx="4240436" cy="2137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4354522"/>
            <a:ext cx="4991100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1" y="5597525"/>
            <a:ext cx="67722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딥러닝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모델 확인 결과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- 170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88" y="944638"/>
            <a:ext cx="2016224" cy="58947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0" y="2671703"/>
            <a:ext cx="5470091" cy="39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 - Test Data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45~50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4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- 85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4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endParaRPr lang="en-US" altLang="ko-KR" sz="14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- Matrix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type1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이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type6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와 제대로 분류되지 않아 총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240ea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중 </a:t>
            </a: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11ea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가 제대로 분류 되지 않음</a:t>
            </a: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7" y="2511734"/>
            <a:ext cx="3981135" cy="2919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5013176"/>
            <a:ext cx="5085046" cy="15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4</a:t>
            </a:r>
            <a:r>
              <a:rPr lang="en-US" altLang="ko-KR" sz="2000" b="1" dirty="0" smtClean="0">
                <a:latin typeface="+mn-ea"/>
              </a:rPr>
              <a:t>. 1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400" i="1" dirty="0" smtClean="0">
                <a:solidFill>
                  <a:srgbClr val="0000FF"/>
                </a:solidFill>
                <a:latin typeface="+mn-ea"/>
              </a:rPr>
              <a:t>문제 확인 결과 육안상으로도 쉽게 구분 되지 않은 비슷한 유형의 튜브 이미지</a:t>
            </a: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2276872"/>
            <a:ext cx="2208245" cy="1656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2276872"/>
            <a:ext cx="2208245" cy="16561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23" y="2276872"/>
            <a:ext cx="2208245" cy="165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9552" y="396434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59797" y="63204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Type6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0" y="4521037"/>
            <a:ext cx="2208245" cy="16561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6" y="4493905"/>
            <a:ext cx="2243301" cy="16824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74" y="4493487"/>
            <a:ext cx="2243301" cy="1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5</a:t>
            </a:r>
            <a:r>
              <a:rPr lang="en-US" altLang="ko-KR" sz="2000" b="1" dirty="0" smtClean="0">
                <a:latin typeface="+mn-ea"/>
              </a:rPr>
              <a:t>. 2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학습 시부터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Matrix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학습 시에도 제대로 분류 됨을 확인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0" y="2132856"/>
            <a:ext cx="5524500" cy="2901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228" y="1001394"/>
            <a:ext cx="2771775" cy="36048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5" y="5034609"/>
            <a:ext cx="6095169" cy="16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3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5</a:t>
            </a:r>
            <a:r>
              <a:rPr lang="en-US" altLang="ko-KR" sz="2000" b="1" dirty="0" smtClean="0">
                <a:latin typeface="+mn-ea"/>
              </a:rPr>
              <a:t>. 2</a:t>
            </a:r>
            <a:r>
              <a:rPr lang="ko-KR" altLang="en-US" sz="2000" b="1" dirty="0" smtClean="0">
                <a:latin typeface="+mn-ea"/>
              </a:rPr>
              <a:t>차 테스트 결과 확인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Test Data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경우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회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학습시부터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가 크게 감소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- 15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번째 학습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파라미터에서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Loss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최소 확인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Matrix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분석 결과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차 테스트에서 문제가 발생한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type1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과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type6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의 분류 오차가 크게 감소함을 확인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572"/>
          <a:stretch/>
        </p:blipFill>
        <p:spPr>
          <a:xfrm>
            <a:off x="4295863" y="3814204"/>
            <a:ext cx="4824536" cy="1736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2" y="3284984"/>
            <a:ext cx="3894162" cy="29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연구 방향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00"/>
              </a:lnSpc>
              <a:buAutoNum type="arabicPeriod"/>
            </a:pPr>
            <a:r>
              <a:rPr lang="ko-KR" altLang="en-US" sz="2000" b="1" i="1" dirty="0" smtClean="0">
                <a:latin typeface="+mn-ea"/>
              </a:rPr>
              <a:t>기존 </a:t>
            </a:r>
            <a:r>
              <a:rPr lang="ko-KR" altLang="en-US" sz="2000" b="1" i="1" dirty="0">
                <a:latin typeface="+mn-ea"/>
              </a:rPr>
              <a:t>회사 내 사용 언어인 </a:t>
            </a:r>
            <a:r>
              <a:rPr lang="en-US" altLang="ko-KR" sz="2000" b="1" i="1" dirty="0">
                <a:latin typeface="+mn-ea"/>
              </a:rPr>
              <a:t>C# </a:t>
            </a:r>
            <a:r>
              <a:rPr lang="ko-KR" altLang="en-US" sz="2000" b="1" i="1" dirty="0">
                <a:latin typeface="+mn-ea"/>
              </a:rPr>
              <a:t>기반 프로그램에 </a:t>
            </a:r>
            <a:r>
              <a:rPr lang="ko-KR" altLang="en-US" sz="2000" b="1" i="1" dirty="0" err="1">
                <a:latin typeface="+mn-ea"/>
              </a:rPr>
              <a:t>딥러닝</a:t>
            </a:r>
            <a:r>
              <a:rPr lang="ko-KR" altLang="en-US" sz="2000" b="1" i="1" dirty="0">
                <a:latin typeface="+mn-ea"/>
              </a:rPr>
              <a:t> 모델 적용 후 실제 환경 분류 </a:t>
            </a:r>
            <a:r>
              <a:rPr lang="ko-KR" altLang="en-US" sz="2000" b="1" i="1" dirty="0" smtClean="0">
                <a:latin typeface="+mn-ea"/>
              </a:rPr>
              <a:t>테스트</a:t>
            </a:r>
            <a:endParaRPr lang="en-US" altLang="ko-KR" sz="2000" b="1" i="1" dirty="0" smtClean="0">
              <a:latin typeface="+mn-ea"/>
            </a:endParaRPr>
          </a:p>
          <a:p>
            <a:pPr marL="457200" indent="-457200">
              <a:lnSpc>
                <a:spcPts val="2300"/>
              </a:lnSpc>
              <a:buAutoNum type="arabicPeriod"/>
            </a:pPr>
            <a:endParaRPr lang="en-US" altLang="ko-KR" sz="2000" b="1" i="1" dirty="0">
              <a:latin typeface="+mn-ea"/>
            </a:endParaRPr>
          </a:p>
          <a:p>
            <a:pPr marL="457200" indent="-457200">
              <a:lnSpc>
                <a:spcPts val="2300"/>
              </a:lnSpc>
              <a:buFontTx/>
              <a:buAutoNum type="arabicPeriod"/>
            </a:pPr>
            <a:r>
              <a:rPr lang="ko-KR" altLang="en-US" sz="2000" b="1" i="1" dirty="0">
                <a:latin typeface="+mn-ea"/>
              </a:rPr>
              <a:t>다른 </a:t>
            </a:r>
            <a:r>
              <a:rPr lang="ko-KR" altLang="en-US" sz="2000" b="1" i="1" dirty="0" err="1">
                <a:latin typeface="+mn-ea"/>
              </a:rPr>
              <a:t>딥러닝</a:t>
            </a:r>
            <a:r>
              <a:rPr lang="ko-KR" altLang="en-US" sz="2000" b="1" i="1" dirty="0">
                <a:latin typeface="+mn-ea"/>
              </a:rPr>
              <a:t> 모델을 사용하여 비교 </a:t>
            </a:r>
            <a:r>
              <a:rPr lang="ko-KR" altLang="en-US" sz="2000" b="1" i="1" dirty="0" smtClean="0">
                <a:latin typeface="+mn-ea"/>
              </a:rPr>
              <a:t>실험</a:t>
            </a:r>
            <a:endParaRPr lang="en-US" altLang="ko-KR" sz="2000" b="1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583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919516AB-587C-4488-A1D4-4C94FA88F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61466"/>
              </p:ext>
            </p:extLst>
          </p:nvPr>
        </p:nvGraphicFramePr>
        <p:xfrm>
          <a:off x="200302" y="1679029"/>
          <a:ext cx="8743395" cy="4107511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=""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사전 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자료 </a:t>
                      </a: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테스트 데이터 수집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및 분류</a:t>
                      </a:r>
                      <a:endParaRPr lang="en-US" altLang="ko-KR" sz="1100" b="1" kern="0" spc="0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958034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모델 설계</a:t>
                      </a:r>
                      <a:endParaRPr lang="en-US" altLang="ko-KR" sz="1100" b="1" kern="0" spc="0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모델 적용 프로그램 개발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적용 및 테스트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문제점 보완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논문 주제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6144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기존 주제</a:t>
            </a: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채혈 튜브 영상 분류를 위한 환경 구축 및 </a:t>
            </a:r>
            <a:r>
              <a:rPr lang="ko-KR" altLang="en-US" sz="1600" dirty="0" err="1" smtClean="0">
                <a:latin typeface="+mn-ea"/>
              </a:rPr>
              <a:t>딥러닝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모델 </a:t>
            </a:r>
            <a:r>
              <a:rPr lang="ko-KR" altLang="en-US" sz="1600" dirty="0" smtClean="0">
                <a:latin typeface="+mn-ea"/>
              </a:rPr>
              <a:t>설계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보완 </a:t>
            </a:r>
            <a:r>
              <a:rPr lang="ko-KR" altLang="en-US" sz="2000" b="1" dirty="0">
                <a:latin typeface="+mn-ea"/>
              </a:rPr>
              <a:t>주제</a:t>
            </a:r>
            <a:r>
              <a:rPr lang="en-US" altLang="ko-KR" sz="2000" b="1" dirty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err="1" smtClean="0">
                <a:latin typeface="+mn-ea"/>
              </a:rPr>
              <a:t>딥러닝을</a:t>
            </a:r>
            <a:r>
              <a:rPr lang="ko-KR" altLang="en-US" sz="1600" dirty="0" smtClean="0">
                <a:latin typeface="+mn-ea"/>
              </a:rPr>
              <a:t> 통한 실시간 채혈 튜브 분류 프로그램 설계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8" name="Picture 4" descr="채혈관 (blood collection tubes, 진공채혈관) 종류와 용도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92896"/>
            <a:ext cx="2404175" cy="19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92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진행 사항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ko-KR" altLang="en-US" sz="2000" b="1" dirty="0" smtClean="0">
                <a:latin typeface="+mn-ea"/>
              </a:rPr>
              <a:t>데이터 수집을 위한 하드웨어 및 프로그램 설계</a:t>
            </a:r>
            <a:r>
              <a:rPr lang="en-US" altLang="ko-KR" sz="2000" b="1" dirty="0" smtClean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08720"/>
            <a:ext cx="86645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목표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이미지 </a:t>
            </a:r>
            <a:r>
              <a:rPr lang="ko-KR" altLang="en-US" sz="1600" dirty="0" err="1" smtClean="0">
                <a:latin typeface="+mn-ea"/>
              </a:rPr>
              <a:t>딥러닝</a:t>
            </a:r>
            <a:r>
              <a:rPr lang="ko-KR" altLang="en-US" sz="1600" dirty="0" smtClean="0">
                <a:latin typeface="+mn-ea"/>
              </a:rPr>
              <a:t> 모델을 이용한 혈액 용기 분류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현장 적용을 위한 </a:t>
            </a:r>
            <a:r>
              <a:rPr lang="en-US" altLang="ko-KR" sz="1600" dirty="0" smtClean="0">
                <a:latin typeface="+mn-ea"/>
              </a:rPr>
              <a:t>C# </a:t>
            </a:r>
            <a:r>
              <a:rPr lang="ko-KR" altLang="en-US" sz="1600" dirty="0" smtClean="0">
                <a:latin typeface="+mn-ea"/>
              </a:rPr>
              <a:t>응용프로그램에 </a:t>
            </a:r>
            <a:r>
              <a:rPr lang="ko-KR" altLang="en-US" sz="1600" dirty="0" err="1" smtClean="0">
                <a:latin typeface="+mn-ea"/>
              </a:rPr>
              <a:t>딥러닝</a:t>
            </a:r>
            <a:r>
              <a:rPr lang="ko-KR" altLang="en-US" sz="1600" dirty="0" smtClean="0">
                <a:latin typeface="+mn-ea"/>
              </a:rPr>
              <a:t> 모델 적용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자사 </a:t>
            </a:r>
            <a:r>
              <a:rPr lang="en-US" altLang="ko-KR" sz="1600" dirty="0" smtClean="0">
                <a:latin typeface="+mn-ea"/>
              </a:rPr>
              <a:t>Software </a:t>
            </a:r>
            <a:r>
              <a:rPr lang="ko-KR" altLang="en-US" sz="1600" dirty="0" smtClean="0">
                <a:latin typeface="+mn-ea"/>
              </a:rPr>
              <a:t>프로그램에 사용되는 언어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endParaRPr lang="en-US" altLang="ko-KR" sz="1600" i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주요 개선점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smtClean="0">
                <a:latin typeface="+mn-ea"/>
              </a:rPr>
              <a:t>처리 시간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처리 에러 비율 감소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모듈 구성 비용 감소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0CBA52F6-DF92-4A80-9D63-7DEEBC8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63534"/>
              </p:ext>
            </p:extLst>
          </p:nvPr>
        </p:nvGraphicFramePr>
        <p:xfrm>
          <a:off x="1031545" y="4646773"/>
          <a:ext cx="7056784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137">
                  <a:extLst>
                    <a:ext uri="{9D8B030D-6E8A-4147-A177-3AD203B41FA5}">
                      <a16:colId xmlns="" xmlns:a16="http://schemas.microsoft.com/office/drawing/2014/main" val="1763408960"/>
                    </a:ext>
                  </a:extLst>
                </a:gridCol>
                <a:gridCol w="1278616">
                  <a:extLst>
                    <a:ext uri="{9D8B030D-6E8A-4147-A177-3AD203B41FA5}">
                      <a16:colId xmlns="" xmlns:a16="http://schemas.microsoft.com/office/drawing/2014/main" val="3560818411"/>
                    </a:ext>
                  </a:extLst>
                </a:gridCol>
                <a:gridCol w="2067486">
                  <a:extLst>
                    <a:ext uri="{9D8B030D-6E8A-4147-A177-3AD203B41FA5}">
                      <a16:colId xmlns="" xmlns:a16="http://schemas.microsoft.com/office/drawing/2014/main" val="3155466456"/>
                    </a:ext>
                  </a:extLst>
                </a:gridCol>
                <a:gridCol w="2169545">
                  <a:extLst>
                    <a:ext uri="{9D8B030D-6E8A-4147-A177-3AD203B41FA5}">
                      <a16:colId xmlns="" xmlns:a16="http://schemas.microsoft.com/office/drawing/2014/main" val="1990180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단위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현재수준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개발목표치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32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에러 비율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발생 빈도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최근 </a:t>
                      </a:r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달간 </a:t>
                      </a:r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건 이하</a:t>
                      </a:r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정확도 </a:t>
                      </a:r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99%)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554020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처리시간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3000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153618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만원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357547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111" y="6237312"/>
            <a:ext cx="88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객관적 수치 및 성능의 향상에 추가로 기술 개발을 통한 부가적인 이점 발생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문제 확인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기존 문제 사항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8" y="1512981"/>
            <a:ext cx="5678438" cy="2600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0" y="4681649"/>
            <a:ext cx="5686425" cy="129540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71600" y="1700808"/>
            <a:ext cx="4515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43608" y="2852936"/>
            <a:ext cx="4515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43608" y="4108742"/>
            <a:ext cx="4515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259632" y="5301208"/>
            <a:ext cx="444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87624" y="5733256"/>
            <a:ext cx="4515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60232" y="2348880"/>
            <a:ext cx="183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튜브 걸림 현상으로 인한 에러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73925" y="4978534"/>
            <a:ext cx="18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모터 동작 실패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99502" y="623011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i="1" dirty="0">
                <a:solidFill>
                  <a:srgbClr val="0000FF"/>
                </a:solidFill>
                <a:latin typeface="+mn-ea"/>
              </a:rPr>
              <a:t>동영상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28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 조사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효율적인 객체 검출을 위한 </a:t>
            </a:r>
            <a:r>
              <a:rPr lang="ko-KR" altLang="en-US" sz="2000" b="1" dirty="0" err="1" smtClean="0">
                <a:latin typeface="+mn-ea"/>
              </a:rPr>
              <a:t>딥러닝</a:t>
            </a:r>
            <a:r>
              <a:rPr lang="ko-KR" altLang="en-US" sz="2000" b="1" dirty="0" smtClean="0">
                <a:latin typeface="+mn-ea"/>
              </a:rPr>
              <a:t> 모델 조사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1600" i="1" dirty="0" err="1" smtClean="0">
                <a:solidFill>
                  <a:srgbClr val="0000FF"/>
                </a:solidFill>
                <a:latin typeface="+mn-ea"/>
              </a:rPr>
              <a:t>EfficientNet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06372" y="1787989"/>
            <a:ext cx="3563524" cy="4325950"/>
            <a:chOff x="299925" y="1772816"/>
            <a:chExt cx="3563524" cy="4325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7" y="1772816"/>
              <a:ext cx="3563522" cy="432595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521796" y="2492896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2918" y="3429000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04138" y="4437112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9927" y="4653136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99926" y="4869160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99925" y="5157192"/>
              <a:ext cx="35343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14520" y="5373216"/>
              <a:ext cx="22412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644008" y="1772816"/>
            <a:ext cx="3558196" cy="2178148"/>
            <a:chOff x="4644008" y="1772816"/>
            <a:chExt cx="3558196" cy="217814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08" y="1772816"/>
              <a:ext cx="3558196" cy="2178148"/>
            </a:xfrm>
            <a:prstGeom prst="rect">
              <a:avLst/>
            </a:prstGeom>
          </p:spPr>
        </p:pic>
        <p:cxnSp>
          <p:nvCxnSpPr>
            <p:cNvPr id="22" name="직선 연결선 21"/>
            <p:cNvCxnSpPr/>
            <p:nvPr/>
          </p:nvCxnSpPr>
          <p:spPr>
            <a:xfrm>
              <a:off x="4872080" y="1988840"/>
              <a:ext cx="3330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644008" y="2276872"/>
              <a:ext cx="355819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04048" y="3212976"/>
              <a:ext cx="31981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644008" y="3950964"/>
              <a:ext cx="10801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180" y="4779142"/>
            <a:ext cx="3958977" cy="17390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23006" y="435688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논문 출처</a:t>
            </a:r>
            <a:r>
              <a:rPr lang="en-US" altLang="ko-KR" b="1" dirty="0" smtClean="0"/>
              <a:t>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ko-KR" altLang="en-US" sz="2000" b="1" dirty="0" smtClean="0">
                <a:latin typeface="+mn-ea"/>
              </a:rPr>
              <a:t>테스트 데이터 수집을 위한 </a:t>
            </a:r>
            <a:r>
              <a:rPr lang="en-US" altLang="ko-KR" sz="2000" b="1" dirty="0" smtClean="0">
                <a:latin typeface="+mn-ea"/>
              </a:rPr>
              <a:t>Firmware</a:t>
            </a:r>
            <a:r>
              <a:rPr lang="ko-KR" altLang="en-US" sz="2000" b="1" dirty="0" smtClean="0">
                <a:latin typeface="+mn-ea"/>
              </a:rPr>
              <a:t> 및 </a:t>
            </a:r>
            <a:r>
              <a:rPr lang="en-US" altLang="ko-KR" sz="2000" b="1" dirty="0" smtClean="0">
                <a:latin typeface="+mn-ea"/>
              </a:rPr>
              <a:t>Software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많은 양의 이미지 테스트 데이터를 수집하는데 시간 절약을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실제 분류 환경과 비슷한 테스트 데이터를 얻기 위함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30638" r="44195"/>
          <a:stretch/>
        </p:blipFill>
        <p:spPr>
          <a:xfrm>
            <a:off x="2987824" y="2399771"/>
            <a:ext cx="3240360" cy="274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0C9DC74-D943-49FF-896F-B80D4330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869160"/>
            <a:ext cx="1851706" cy="1708039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20" idx="0"/>
          </p:cNvCxnSpPr>
          <p:nvPr/>
        </p:nvCxnSpPr>
        <p:spPr>
          <a:xfrm rot="5400000" flipH="1" flipV="1">
            <a:off x="2154607" y="3747910"/>
            <a:ext cx="792088" cy="145041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5400000" flipH="1" flipV="1">
            <a:off x="3327214" y="4612153"/>
            <a:ext cx="1790121" cy="4319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49888" y="3740193"/>
            <a:ext cx="91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투입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2373" y="5805264"/>
            <a:ext cx="130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센서 인식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5035479" y="4324524"/>
            <a:ext cx="2030908" cy="9305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18403" y="580526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촬영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264188" y="2216781"/>
            <a:ext cx="849846" cy="462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2468" y="2480654"/>
            <a:ext cx="119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테스트 </a:t>
            </a:r>
            <a:r>
              <a:rPr lang="ko-KR" altLang="en-US" sz="2000" b="1" dirty="0">
                <a:latin typeface="+mn-ea"/>
              </a:rPr>
              <a:t>데이터 수집을 위한 </a:t>
            </a:r>
            <a:r>
              <a:rPr lang="en-US" altLang="ko-KR" sz="2000" b="1" dirty="0">
                <a:latin typeface="+mn-ea"/>
              </a:rPr>
              <a:t>Firmware</a:t>
            </a:r>
            <a:r>
              <a:rPr lang="ko-KR" altLang="en-US" sz="2000" b="1" dirty="0">
                <a:latin typeface="+mn-ea"/>
              </a:rPr>
              <a:t> 및 </a:t>
            </a:r>
            <a:r>
              <a:rPr lang="en-US" altLang="ko-KR" sz="2000" b="1" dirty="0">
                <a:latin typeface="+mn-ea"/>
              </a:rPr>
              <a:t>Software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자사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Sorting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장비에 카메라 및 센서를 부착하여 하드웨어 구성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dirty="0" smtClean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센서 인식 시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튜브 도착 시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)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자동 </a:t>
            </a:r>
            <a:r>
              <a:rPr lang="ko-KR" altLang="en-US" sz="1600" i="1" dirty="0" err="1" smtClean="0">
                <a:solidFill>
                  <a:srgbClr val="0000FF"/>
                </a:solidFill>
                <a:latin typeface="+mn-ea"/>
              </a:rPr>
              <a:t>캡처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 및 저장 기능을 수행하는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Firmware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및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Software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개발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동영상 참조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08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ko-KR" altLang="en-US" sz="2000" b="1" dirty="0" smtClean="0">
                <a:latin typeface="+mn-ea"/>
              </a:rPr>
              <a:t>수집 데이터 분류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ko-KR" altLang="en-US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- Test Data :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용기 별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80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장의 이미지 파일</a:t>
            </a:r>
            <a:endParaRPr lang="en-US" altLang="ko-KR" sz="1600" i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- Train Data : 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혈액 용기 별 </a:t>
            </a: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500 ~ 600</a:t>
            </a:r>
            <a:r>
              <a:rPr lang="ko-KR" altLang="en-US" sz="1600" i="1" dirty="0" smtClean="0">
                <a:solidFill>
                  <a:srgbClr val="0000FF"/>
                </a:solidFill>
                <a:latin typeface="+mn-ea"/>
              </a:rPr>
              <a:t>장의 이미지 파일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9" y="2308382"/>
            <a:ext cx="2304256" cy="2073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4" y="4503700"/>
            <a:ext cx="2389168" cy="2051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9" y="2200992"/>
            <a:ext cx="1912332" cy="14342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6" y="2664672"/>
            <a:ext cx="2075820" cy="15568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1" y="2141024"/>
            <a:ext cx="2072245" cy="15541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9" y="3829062"/>
            <a:ext cx="1935604" cy="14517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6" y="4503700"/>
            <a:ext cx="2075820" cy="15568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07" y="3829062"/>
            <a:ext cx="2094720" cy="15710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31" y="5400102"/>
            <a:ext cx="1917370" cy="14380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1" y="5482512"/>
            <a:ext cx="2069635" cy="13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f922d41-91bf-45f8-8b2c-e1591bc010d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9594</TotalTime>
  <Words>651</Words>
  <Application>Microsoft Office PowerPoint</Application>
  <PresentationFormat>화면 슬라이드 쇼(4:3)</PresentationFormat>
  <Paragraphs>160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HY견고딕</vt:lpstr>
      <vt:lpstr>HY헤드라인M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Microsoft 계정</cp:lastModifiedBy>
  <cp:revision>402</cp:revision>
  <cp:lastPrinted>2019-09-16T00:28:29Z</cp:lastPrinted>
  <dcterms:created xsi:type="dcterms:W3CDTF">2017-03-29T07:13:25Z</dcterms:created>
  <dcterms:modified xsi:type="dcterms:W3CDTF">2022-03-08T00:00:50Z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